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315F7AD-55A2-4F18-951D-D71585132462}"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3745646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15F7AD-55A2-4F18-951D-D71585132462}"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1098554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15F7AD-55A2-4F18-951D-D71585132462}"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3994928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15F7AD-55A2-4F18-951D-D71585132462}"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2306109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315F7AD-55A2-4F18-951D-D71585132462}"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357759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315F7AD-55A2-4F18-951D-D71585132462}" type="datetimeFigureOut">
              <a:rPr lang="ar-IQ" smtClean="0"/>
              <a:t>15/01/1441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304584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315F7AD-55A2-4F18-951D-D71585132462}" type="datetimeFigureOut">
              <a:rPr lang="ar-IQ" smtClean="0"/>
              <a:t>15/01/1441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975433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315F7AD-55A2-4F18-951D-D71585132462}" type="datetimeFigureOut">
              <a:rPr lang="ar-IQ" smtClean="0"/>
              <a:t>15/01/1441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1557632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315F7AD-55A2-4F18-951D-D71585132462}" type="datetimeFigureOut">
              <a:rPr lang="ar-IQ" smtClean="0"/>
              <a:t>15/01/1441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2334690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315F7AD-55A2-4F18-951D-D71585132462}" type="datetimeFigureOut">
              <a:rPr lang="ar-IQ" smtClean="0"/>
              <a:t>15/01/1441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230604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315F7AD-55A2-4F18-951D-D71585132462}" type="datetimeFigureOut">
              <a:rPr lang="ar-IQ" smtClean="0"/>
              <a:t>15/01/1441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27B2304-6255-4442-B0E5-AF2630C4608E}" type="slidenum">
              <a:rPr lang="ar-IQ" smtClean="0"/>
              <a:t>‹#›</a:t>
            </a:fld>
            <a:endParaRPr lang="ar-IQ"/>
          </a:p>
        </p:txBody>
      </p:sp>
    </p:spTree>
    <p:extLst>
      <p:ext uri="{BB962C8B-B14F-4D97-AF65-F5344CB8AC3E}">
        <p14:creationId xmlns:p14="http://schemas.microsoft.com/office/powerpoint/2010/main" val="279147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15F7AD-55A2-4F18-951D-D71585132462}" type="datetimeFigureOut">
              <a:rPr lang="ar-IQ" smtClean="0"/>
              <a:t>15/01/1441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7B2304-6255-4442-B0E5-AF2630C4608E}" type="slidenum">
              <a:rPr lang="ar-IQ" smtClean="0"/>
              <a:t>‹#›</a:t>
            </a:fld>
            <a:endParaRPr lang="ar-IQ"/>
          </a:p>
        </p:txBody>
      </p:sp>
    </p:spTree>
    <p:extLst>
      <p:ext uri="{BB962C8B-B14F-4D97-AF65-F5344CB8AC3E}">
        <p14:creationId xmlns:p14="http://schemas.microsoft.com/office/powerpoint/2010/main" val="3931096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7504" y="188640"/>
            <a:ext cx="8928992" cy="6552728"/>
          </a:xfrm>
        </p:spPr>
        <p:txBody>
          <a:bodyPr>
            <a:normAutofit/>
          </a:bodyPr>
          <a:lstStyle/>
          <a:p>
            <a:pPr algn="just"/>
            <a:r>
              <a:rPr lang="ar-IQ" sz="4000" b="1" dirty="0" smtClean="0">
                <a:solidFill>
                  <a:srgbClr val="C00000"/>
                </a:solidFill>
                <a:effectLst/>
                <a:latin typeface="Times New Roman"/>
                <a:ea typeface="Times New Roman"/>
                <a:cs typeface="Simplified Arabic"/>
              </a:rPr>
              <a:t>المادة (15) رمية التماس </a:t>
            </a:r>
            <a:r>
              <a:rPr lang="ar-IQ" b="1" dirty="0" smtClean="0">
                <a:solidFill>
                  <a:srgbClr val="C00000"/>
                </a:solidFill>
                <a:effectLst/>
                <a:latin typeface="Times New Roman"/>
                <a:ea typeface="Times New Roman"/>
                <a:cs typeface="Simplified Arabic"/>
              </a:rPr>
              <a:t>( </a:t>
            </a:r>
            <a:r>
              <a:rPr lang="en-US" b="1" dirty="0" smtClean="0">
                <a:solidFill>
                  <a:srgbClr val="C00000"/>
                </a:solidFill>
                <a:effectLst/>
                <a:latin typeface="Simplified Arabic"/>
                <a:ea typeface="Times New Roman"/>
                <a:cs typeface="Simplified Arabic"/>
              </a:rPr>
              <a:t>Seam throw</a:t>
            </a:r>
            <a:r>
              <a:rPr lang="ar-IQ" b="1" dirty="0" smtClean="0">
                <a:solidFill>
                  <a:srgbClr val="C00000"/>
                </a:solidFill>
                <a:effectLst/>
                <a:latin typeface="Simplified Arabic"/>
                <a:ea typeface="Times New Roman"/>
                <a:cs typeface="Simplified Arabic"/>
              </a:rPr>
              <a:t> )</a:t>
            </a:r>
            <a:endParaRPr lang="en-US" dirty="0" smtClean="0">
              <a:effectLst/>
              <a:latin typeface="Times New Roman"/>
              <a:ea typeface="Times New Roman"/>
              <a:cs typeface="Simplified Arabic"/>
            </a:endParaRPr>
          </a:p>
          <a:p>
            <a:pPr algn="just"/>
            <a:r>
              <a:rPr lang="ar-IQ" dirty="0" smtClean="0">
                <a:solidFill>
                  <a:srgbClr val="000000"/>
                </a:solidFill>
                <a:effectLst/>
                <a:latin typeface="Times New Roman"/>
                <a:ea typeface="Times New Roman"/>
                <a:cs typeface="Simplified Arabic"/>
              </a:rPr>
              <a:t>    يتم احتساب رمية التماس إلى الفريق المنافس لأخر لاعب لمس الكرة عند تجاوز الكرة بكاملها لخط التماس سواء في الهواء أو في الأرض . </a:t>
            </a:r>
            <a:endParaRPr lang="en-US" dirty="0" smtClean="0">
              <a:effectLst/>
              <a:latin typeface="Times New Roman"/>
              <a:ea typeface="Times New Roman"/>
              <a:cs typeface="Simplified Arabic"/>
            </a:endParaRPr>
          </a:p>
          <a:p>
            <a:pPr algn="just"/>
            <a:r>
              <a:rPr lang="ar-IQ" dirty="0" smtClean="0">
                <a:solidFill>
                  <a:srgbClr val="00B050"/>
                </a:solidFill>
                <a:effectLst/>
                <a:latin typeface="Times New Roman"/>
                <a:ea typeface="Times New Roman"/>
                <a:cs typeface="Simplified Arabic"/>
              </a:rPr>
              <a:t>ليس بالإمكان إحراز هدف مباشر من رمية التماس : </a:t>
            </a:r>
            <a:endParaRPr lang="en-US" dirty="0" smtClean="0">
              <a:solidFill>
                <a:srgbClr val="00B050"/>
              </a:solidFill>
              <a:effectLst/>
              <a:latin typeface="Times New Roman"/>
              <a:ea typeface="Times New Roman"/>
              <a:cs typeface="Simplified Arabic"/>
            </a:endParaRPr>
          </a:p>
          <a:p>
            <a:pPr algn="just"/>
            <a:r>
              <a:rPr lang="ar-IQ" dirty="0" smtClean="0">
                <a:solidFill>
                  <a:srgbClr val="000000"/>
                </a:solidFill>
                <a:effectLst/>
                <a:latin typeface="Times New Roman"/>
                <a:ea typeface="Times New Roman"/>
                <a:cs typeface="Simplified Arabic"/>
              </a:rPr>
              <a:t>- في حال دخول الكرة إلى مرمى الفريق المنافس ، يتم احتساب ركلة مرمى . </a:t>
            </a:r>
            <a:endParaRPr lang="en-US" dirty="0" smtClean="0">
              <a:effectLst/>
              <a:latin typeface="Times New Roman"/>
              <a:ea typeface="Times New Roman"/>
              <a:cs typeface="Simplified Arabic"/>
            </a:endParaRPr>
          </a:p>
          <a:p>
            <a:pPr algn="just"/>
            <a:r>
              <a:rPr lang="ar-IQ" dirty="0" smtClean="0">
                <a:solidFill>
                  <a:srgbClr val="000000"/>
                </a:solidFill>
                <a:effectLst/>
                <a:latin typeface="Times New Roman"/>
                <a:ea typeface="Times New Roman"/>
                <a:cs typeface="Simplified Arabic"/>
              </a:rPr>
              <a:t>- في حال دخول الكرة إلى مرمى الفريق منفذ رمية التماس ، يتم احتساب ركلة ركنية . </a:t>
            </a:r>
            <a:endParaRPr lang="en-US" dirty="0" smtClean="0">
              <a:effectLst/>
              <a:latin typeface="Times New Roman"/>
              <a:ea typeface="Times New Roman"/>
              <a:cs typeface="Simplified Arabic"/>
            </a:endParaRPr>
          </a:p>
          <a:p>
            <a:pPr algn="just"/>
            <a:endParaRPr lang="ar-IQ" dirty="0"/>
          </a:p>
        </p:txBody>
      </p:sp>
    </p:spTree>
    <p:extLst>
      <p:ext uri="{BB962C8B-B14F-4D97-AF65-F5344CB8AC3E}">
        <p14:creationId xmlns:p14="http://schemas.microsoft.com/office/powerpoint/2010/main" val="3895982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92500" lnSpcReduction="20000"/>
          </a:bodyPr>
          <a:lstStyle/>
          <a:p>
            <a:pPr marL="0" indent="0" algn="just">
              <a:buNone/>
            </a:pPr>
            <a:r>
              <a:rPr lang="ar-IQ" b="1" dirty="0" smtClean="0">
                <a:solidFill>
                  <a:srgbClr val="0070C0"/>
                </a:solidFill>
                <a:effectLst/>
                <a:latin typeface="Times New Roman"/>
                <a:ea typeface="Times New Roman"/>
                <a:cs typeface="Simplified Arabic"/>
              </a:rPr>
              <a:t>1- الإجراءات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في لحظة لعبة رمية التماس ، </a:t>
            </a:r>
            <a:r>
              <a:rPr lang="ar-IQ" dirty="0" smtClean="0">
                <a:solidFill>
                  <a:srgbClr val="00B050"/>
                </a:solidFill>
                <a:effectLst/>
                <a:latin typeface="Times New Roman"/>
                <a:ea typeface="Times New Roman"/>
                <a:cs typeface="Simplified Arabic"/>
              </a:rPr>
              <a:t>يجب على المنفذ القيام بالتالي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 يقف مواجهاً لأرضية اللعب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 جزء من كل قدم على خط التماس أو على الأرض خارج خط التماس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 رمي الكرة بكلتا اليدين من الخلف مروراً فوق الرأس من مكان خروجها من ميدان اللعب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يجب أن يقف كافة لاعبي الفريق المنافس على بعد مسافة (2 متر) على الأقل من مكان تنفيذ رمية التماس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في حال قيام اللاعب بتنفيذ الرمية بصورة مقصودة تجاه اللاعب المنافس من أجل أن يتسنى له لعب الكرة مرة أخرى , ولكن بشكل ليس فيه إهمال أو تهور أو غير مستخدم للقوة المفرطة يسمح الحكم بمواصلة اللعب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يجب على اللاعب منفذ رمية التماس عدم لمس الكرة مرة أخرى حتى تلمس لاعباً أخراً .</a:t>
            </a:r>
            <a:endParaRPr lang="en-US" dirty="0" smtClean="0">
              <a:effectLst/>
              <a:latin typeface="Times New Roman"/>
              <a:ea typeface="Times New Roman"/>
              <a:cs typeface="Simplified Arabic"/>
            </a:endParaRPr>
          </a:p>
          <a:p>
            <a:pPr marL="0" indent="0" algn="just">
              <a:buNone/>
            </a:pPr>
            <a:r>
              <a:rPr lang="ar-IQ" sz="3600" b="1" dirty="0" smtClean="0">
                <a:solidFill>
                  <a:srgbClr val="1F497D"/>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endParaRPr lang="ar-IQ" dirty="0"/>
          </a:p>
        </p:txBody>
      </p:sp>
    </p:spTree>
    <p:extLst>
      <p:ext uri="{BB962C8B-B14F-4D97-AF65-F5344CB8AC3E}">
        <p14:creationId xmlns:p14="http://schemas.microsoft.com/office/powerpoint/2010/main" val="2082176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47500" lnSpcReduction="20000"/>
          </a:bodyPr>
          <a:lstStyle/>
          <a:p>
            <a:pPr marL="0" indent="0" algn="just">
              <a:buNone/>
            </a:pPr>
            <a:r>
              <a:rPr lang="ar-IQ" sz="6700" b="1" dirty="0" smtClean="0">
                <a:solidFill>
                  <a:srgbClr val="C00000"/>
                </a:solidFill>
                <a:effectLst/>
                <a:latin typeface="Times New Roman"/>
                <a:ea typeface="Times New Roman"/>
                <a:cs typeface="Simplified Arabic"/>
              </a:rPr>
              <a:t>المادة (16) ركلة المرمى </a:t>
            </a:r>
            <a:r>
              <a:rPr lang="ar-IQ" sz="5100" b="1" dirty="0" smtClean="0">
                <a:solidFill>
                  <a:srgbClr val="C00000"/>
                </a:solidFill>
                <a:effectLst/>
                <a:latin typeface="Times New Roman"/>
                <a:ea typeface="Times New Roman"/>
                <a:cs typeface="Simplified Arabic"/>
              </a:rPr>
              <a:t>(</a:t>
            </a:r>
            <a:r>
              <a:rPr lang="en-US" sz="5100" b="1" dirty="0" smtClean="0">
                <a:solidFill>
                  <a:srgbClr val="C00000"/>
                </a:solidFill>
                <a:effectLst/>
                <a:latin typeface="Simplified Arabic"/>
                <a:ea typeface="Times New Roman"/>
                <a:cs typeface="Simplified Arabic"/>
              </a:rPr>
              <a:t>Kick the goal </a:t>
            </a:r>
            <a:r>
              <a:rPr lang="ar-IQ" sz="5100" b="1" dirty="0" smtClean="0">
                <a:solidFill>
                  <a:srgbClr val="C00000"/>
                </a:solidFill>
                <a:effectLst/>
                <a:latin typeface="Times New Roman"/>
                <a:ea typeface="Times New Roman"/>
                <a:cs typeface="Simplified Arabic"/>
              </a:rPr>
              <a:t> )</a:t>
            </a:r>
            <a:endParaRPr lang="en-US" sz="5100" dirty="0" smtClean="0">
              <a:effectLst/>
              <a:latin typeface="Times New Roman"/>
              <a:ea typeface="Times New Roman"/>
              <a:cs typeface="Simplified Arabic"/>
            </a:endParaRPr>
          </a:p>
          <a:p>
            <a:pPr marL="0" indent="0" algn="just">
              <a:buNone/>
            </a:pPr>
            <a:r>
              <a:rPr lang="ar-IQ" sz="5100" dirty="0" smtClean="0">
                <a:solidFill>
                  <a:srgbClr val="000000"/>
                </a:solidFill>
                <a:effectLst/>
                <a:latin typeface="Times New Roman"/>
                <a:ea typeface="Times New Roman"/>
                <a:cs typeface="Simplified Arabic"/>
              </a:rPr>
              <a:t>- يتم احتساب ركلة المرمى عند تجاوز الكرة بكاملها لخط المرمى سواء في الهواء أو على الأرض بعد أن يكون أخر من لمسها لاعباً من الفريق المهاجم ولم يتم إحراز هدف . </a:t>
            </a:r>
            <a:endParaRPr lang="en-US" sz="5100" dirty="0" smtClean="0">
              <a:effectLst/>
              <a:latin typeface="Times New Roman"/>
              <a:ea typeface="Times New Roman"/>
              <a:cs typeface="Simplified Arabic"/>
            </a:endParaRPr>
          </a:p>
          <a:p>
            <a:pPr algn="just">
              <a:buFontTx/>
              <a:buChar char="-"/>
            </a:pPr>
            <a:r>
              <a:rPr lang="ar-IQ" sz="5100" dirty="0" smtClean="0">
                <a:solidFill>
                  <a:srgbClr val="000000"/>
                </a:solidFill>
                <a:effectLst/>
                <a:latin typeface="Times New Roman"/>
                <a:ea typeface="Times New Roman"/>
                <a:cs typeface="Simplified Arabic"/>
              </a:rPr>
              <a:t>يجوز إحراز هدف مباشرة من ركلة المرمى ، لكن فقط في مرمى الفريق المنافس </a:t>
            </a:r>
          </a:p>
          <a:p>
            <a:pPr marL="0" indent="0" algn="just">
              <a:buNone/>
            </a:pPr>
            <a:r>
              <a:rPr lang="ar-IQ" sz="5100" dirty="0" smtClean="0">
                <a:solidFill>
                  <a:srgbClr val="000000"/>
                </a:solidFill>
                <a:effectLst/>
                <a:latin typeface="Times New Roman"/>
                <a:ea typeface="Times New Roman"/>
                <a:cs typeface="Simplified Arabic"/>
              </a:rPr>
              <a:t>- في حال دخول الكرة مباشرة إلى مرمى الفريق القائم بتنفيذ ركلة المرمى ، يتم احتساب ركلة ركنية لصالح الفريق المنافس . </a:t>
            </a:r>
            <a:endParaRPr lang="en-US" sz="3800" dirty="0" smtClean="0">
              <a:effectLst/>
              <a:latin typeface="Times New Roman"/>
              <a:ea typeface="Times New Roman"/>
              <a:cs typeface="Simplified Arabic"/>
            </a:endParaRPr>
          </a:p>
          <a:p>
            <a:pPr marL="0" indent="0" algn="just">
              <a:buNone/>
            </a:pPr>
            <a:r>
              <a:rPr lang="ar-IQ" sz="5900" b="1" dirty="0" smtClean="0">
                <a:solidFill>
                  <a:srgbClr val="0070C0"/>
                </a:solidFill>
                <a:effectLst/>
                <a:latin typeface="Times New Roman"/>
                <a:ea typeface="Times New Roman"/>
                <a:cs typeface="Simplified Arabic"/>
              </a:rPr>
              <a:t>1- المخالفات والعقوبات </a:t>
            </a:r>
            <a:endParaRPr lang="en-US" sz="5900" dirty="0" smtClean="0">
              <a:effectLst/>
              <a:latin typeface="Times New Roman"/>
              <a:ea typeface="Times New Roman"/>
              <a:cs typeface="Simplified Arabic"/>
            </a:endParaRPr>
          </a:p>
          <a:p>
            <a:pPr marL="0" indent="0" algn="just">
              <a:buNone/>
            </a:pPr>
            <a:r>
              <a:rPr lang="ar-IQ" sz="5100" dirty="0" smtClean="0">
                <a:solidFill>
                  <a:srgbClr val="000000"/>
                </a:solidFill>
                <a:effectLst/>
                <a:latin typeface="Times New Roman"/>
                <a:ea typeface="Times New Roman"/>
                <a:cs typeface="Simplified Arabic"/>
              </a:rPr>
              <a:t>- تصبح الكرة في اللعب بمجرد ركلها وتحريكها وأن لم تخرج خارج منطقة الجزاء ، ويسمح للاعبي الفريق المنفذ بلمس الكرة داخل منطقة جزائهم أثناء تنفيذ ركلة المرمى .</a:t>
            </a:r>
            <a:endParaRPr lang="en-US" sz="5100" dirty="0" smtClean="0">
              <a:effectLst/>
              <a:latin typeface="Times New Roman"/>
              <a:ea typeface="Times New Roman"/>
              <a:cs typeface="Simplified Arabic"/>
            </a:endParaRPr>
          </a:p>
          <a:p>
            <a:pPr marL="0" indent="0" algn="just">
              <a:buNone/>
            </a:pPr>
            <a:r>
              <a:rPr lang="ar-IQ" sz="5100" dirty="0" smtClean="0">
                <a:solidFill>
                  <a:srgbClr val="000000"/>
                </a:solidFill>
                <a:effectLst/>
                <a:latin typeface="Times New Roman"/>
                <a:ea typeface="Times New Roman"/>
                <a:cs typeface="Simplified Arabic"/>
              </a:rPr>
              <a:t>- بعد أن أصبحت الكرة في اللعب ، قام اللاعب منفذ ركلة المرمى بلمس الكرة مرة أخرى قبل أن تلمس لاعباً أخر ، يتم احتساب ركلة حرة غير مباشرة ، وفي حال قيام اللاعب منفذ ركلة المرمى بلمس الكرة بيديه متعمداً يتم احتساب ركلة حرة مباشرة ( أي ركلة جزاء ). </a:t>
            </a:r>
            <a:endParaRPr lang="en-US" sz="5100" dirty="0" smtClean="0">
              <a:effectLst/>
              <a:latin typeface="Times New Roman"/>
              <a:ea typeface="Times New Roman"/>
              <a:cs typeface="Simplified Arabic"/>
            </a:endParaRPr>
          </a:p>
          <a:p>
            <a:pPr marL="0" indent="0" algn="just">
              <a:buNone/>
            </a:pPr>
            <a:r>
              <a:rPr lang="ar-IQ" sz="5100" dirty="0" smtClean="0">
                <a:solidFill>
                  <a:srgbClr val="000000"/>
                </a:solidFill>
                <a:effectLst/>
                <a:latin typeface="Times New Roman"/>
                <a:ea typeface="Times New Roman"/>
                <a:cs typeface="Simplified Arabic"/>
              </a:rPr>
              <a:t>- يتم احتساب ركلة جزاء في حال وقوع المخالفة داخل منطقة جزاء منفذ ركلة المرمى باستثناء أن يكون منفذ الركلة هو حارس المرمى وفي هذه الحالة يتم احتساب ركلة حرة غير مباشرة . </a:t>
            </a:r>
            <a:endParaRPr lang="en-US" sz="5100" dirty="0" smtClean="0">
              <a:effectLst/>
              <a:latin typeface="Times New Roman"/>
              <a:ea typeface="Times New Roman"/>
              <a:cs typeface="Simplified Arabic"/>
            </a:endParaRPr>
          </a:p>
          <a:p>
            <a:pPr marL="0" indent="0" algn="just">
              <a:buNone/>
            </a:pPr>
            <a:r>
              <a:rPr lang="ar-IQ" sz="5100" b="1" dirty="0" smtClean="0">
                <a:solidFill>
                  <a:srgbClr val="C00000"/>
                </a:solidFill>
                <a:effectLst/>
                <a:latin typeface="Times New Roman"/>
                <a:ea typeface="Times New Roman"/>
                <a:cs typeface="Simplified Arabic"/>
              </a:rPr>
              <a:t> </a:t>
            </a:r>
            <a:endParaRPr lang="en-US" sz="5100" dirty="0" smtClean="0">
              <a:effectLst/>
              <a:latin typeface="Times New Roman"/>
              <a:ea typeface="Times New Roman"/>
              <a:cs typeface="Simplified Arabic"/>
            </a:endParaRPr>
          </a:p>
          <a:p>
            <a:pPr marL="0" indent="0" algn="just">
              <a:buNone/>
            </a:pPr>
            <a:r>
              <a:rPr lang="ar-IQ" sz="5100" b="1" dirty="0" smtClean="0">
                <a:solidFill>
                  <a:srgbClr val="C00000"/>
                </a:solidFill>
                <a:effectLst/>
                <a:latin typeface="Times New Roman"/>
                <a:ea typeface="Times New Roman"/>
                <a:cs typeface="Simplified Arabic"/>
              </a:rPr>
              <a:t> </a:t>
            </a:r>
            <a:endParaRPr lang="en-US" sz="5100" dirty="0" smtClean="0">
              <a:effectLst/>
              <a:latin typeface="Times New Roman"/>
              <a:ea typeface="Times New Roman"/>
              <a:cs typeface="Simplified Arabic"/>
            </a:endParaRPr>
          </a:p>
          <a:p>
            <a:pPr marL="0" indent="0" algn="just">
              <a:buNone/>
            </a:pPr>
            <a:r>
              <a:rPr lang="ar-IQ" sz="3600" b="1" dirty="0" smtClean="0">
                <a:solidFill>
                  <a:srgbClr val="C00000"/>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r>
              <a:rPr lang="ar-IQ" sz="3600" b="1" dirty="0" smtClean="0">
                <a:solidFill>
                  <a:srgbClr val="C00000"/>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endParaRPr lang="ar-IQ" dirty="0"/>
          </a:p>
        </p:txBody>
      </p:sp>
    </p:spTree>
    <p:extLst>
      <p:ext uri="{BB962C8B-B14F-4D97-AF65-F5344CB8AC3E}">
        <p14:creationId xmlns:p14="http://schemas.microsoft.com/office/powerpoint/2010/main" val="280749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77500" lnSpcReduction="20000"/>
          </a:bodyPr>
          <a:lstStyle/>
          <a:p>
            <a:pPr marL="0" indent="0" algn="just">
              <a:buNone/>
            </a:pPr>
            <a:r>
              <a:rPr lang="ar-IQ" sz="4100" b="1" dirty="0" smtClean="0">
                <a:solidFill>
                  <a:srgbClr val="C00000"/>
                </a:solidFill>
                <a:effectLst/>
                <a:latin typeface="Times New Roman"/>
                <a:ea typeface="Times New Roman"/>
                <a:cs typeface="Simplified Arabic"/>
              </a:rPr>
              <a:t>المادة (17) الركلة الركنية </a:t>
            </a:r>
            <a:r>
              <a:rPr lang="ar-IQ" sz="3600" b="1" dirty="0" smtClean="0">
                <a:solidFill>
                  <a:srgbClr val="C00000"/>
                </a:solidFill>
                <a:effectLst/>
                <a:latin typeface="Times New Roman"/>
                <a:ea typeface="Times New Roman"/>
                <a:cs typeface="Simplified Arabic"/>
              </a:rPr>
              <a:t>(</a:t>
            </a:r>
            <a:r>
              <a:rPr lang="en-US" sz="3600" b="1" dirty="0" smtClean="0">
                <a:solidFill>
                  <a:srgbClr val="C00000"/>
                </a:solidFill>
                <a:effectLst/>
                <a:latin typeface="Simplified Arabic"/>
                <a:ea typeface="Times New Roman"/>
                <a:cs typeface="Simplified Arabic"/>
              </a:rPr>
              <a:t>Corner kick</a:t>
            </a:r>
            <a:r>
              <a:rPr lang="ar-IQ" sz="3600" b="1" dirty="0" smtClean="0">
                <a:solidFill>
                  <a:srgbClr val="C00000"/>
                </a:solidFill>
                <a:effectLst/>
                <a:latin typeface="Simplified Arabic"/>
                <a:ea typeface="Times New Roman"/>
                <a:cs typeface="Simplified Arabic"/>
              </a:rPr>
              <a:t> )</a:t>
            </a:r>
            <a:endParaRPr lang="en-US" sz="3600"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يتم احتساب الركلة الركنية عند تجاوز الكرة بكاملها لخط المرمى سواء في الهواء أو على الأرض بعد أن يكون أخر من لمسها لاعباً من الفريق المدافع ولم يتم إحراز هدف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يجوز إحراز هدف مباشر من الركلة الركنية ، لكن فقط في مرمى الفريق المنافس .</a:t>
            </a:r>
          </a:p>
          <a:p>
            <a:pPr marL="0" indent="0" algn="just">
              <a:buNone/>
            </a:pPr>
            <a:r>
              <a:rPr lang="ar-IQ" dirty="0" smtClean="0">
                <a:solidFill>
                  <a:srgbClr val="000000"/>
                </a:solidFill>
                <a:effectLst/>
                <a:latin typeface="Times New Roman"/>
                <a:ea typeface="Times New Roman"/>
                <a:cs typeface="Simplified Arabic"/>
              </a:rPr>
              <a:t> – في حال دخول الكرة مباشرة الى مرمى الفريق القائم بتنفيذ الركلة الركنية ، يتم احتساب ركلة ركنية لصالح الفريق المنافس .</a:t>
            </a:r>
            <a:r>
              <a:rPr lang="ar-IQ" b="1" dirty="0" smtClean="0">
                <a:solidFill>
                  <a:srgbClr val="000000"/>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r>
              <a:rPr lang="ar-IQ" sz="3600" b="1" dirty="0" smtClean="0">
                <a:solidFill>
                  <a:srgbClr val="0070C0"/>
                </a:solidFill>
                <a:effectLst/>
                <a:latin typeface="Times New Roman"/>
                <a:ea typeface="Times New Roman"/>
                <a:cs typeface="Simplified Arabic"/>
              </a:rPr>
              <a:t>1- الإجراءات</a:t>
            </a:r>
            <a:endParaRPr lang="en-US" sz="3600"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يجب وضع الكرة عند منطقة الراية الركنية الأقرب إلى النقطة التي اجتازت فيها الكرة خط المرمى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يجب أن تكون الكرة ثابتة ويتم ركلها من قبل لاعب من الفريق المهاجم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تصبح الكرة في اللعب عند ركلها وتحركها بصورة واضحة ، وليست بحاجة لمغادرة منطقة الراية الركنية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يجب عدم تحريك الراية الركنية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يجب أن يتواجد لاعبو الفريق المنافس على بُعد (9,15 متر) (10 ياردة) من قوس الركنية حتى تصبح الكرة في اللعب . </a:t>
            </a:r>
            <a:endParaRPr lang="en-US" dirty="0" smtClean="0">
              <a:effectLst/>
              <a:latin typeface="Times New Roman"/>
              <a:ea typeface="Times New Roman"/>
              <a:cs typeface="Simplified Arabic"/>
            </a:endParaRPr>
          </a:p>
          <a:p>
            <a:pPr marL="0" indent="0" algn="just">
              <a:buNone/>
            </a:pPr>
            <a:r>
              <a:rPr lang="ar-IQ" smtClean="0">
                <a:solidFill>
                  <a:srgbClr val="000000"/>
                </a:solidFill>
                <a:effectLst/>
                <a:latin typeface="Times New Roman"/>
                <a:ea typeface="Times New Roman"/>
                <a:cs typeface="Simplified Arabic"/>
              </a:rPr>
              <a:t>- أي مخالفة أخرى </a:t>
            </a:r>
            <a:r>
              <a:rPr lang="ar-IQ" dirty="0" smtClean="0">
                <a:solidFill>
                  <a:srgbClr val="000000"/>
                </a:solidFill>
                <a:effectLst/>
                <a:latin typeface="Times New Roman"/>
                <a:ea typeface="Times New Roman"/>
                <a:cs typeface="Simplified Arabic"/>
              </a:rPr>
              <a:t>لهذا القانون ، يتم اعادة تنفيذ الركلة الركنية . </a:t>
            </a:r>
            <a:r>
              <a:rPr lang="ar-IQ" b="1" dirty="0" smtClean="0">
                <a:solidFill>
                  <a:srgbClr val="000000"/>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r>
              <a:rPr lang="ar-IQ" dirty="0" smtClean="0">
                <a:effectLst/>
                <a:latin typeface="Simplified Arabic"/>
                <a:ea typeface="Times New Roman"/>
                <a:cs typeface="PT Bold Heading"/>
              </a:rPr>
              <a:t> </a:t>
            </a:r>
            <a:endParaRPr lang="en-US" dirty="0" smtClean="0">
              <a:effectLst/>
              <a:latin typeface="Times New Roman"/>
              <a:ea typeface="Times New Roman"/>
              <a:cs typeface="Simplified Arabic"/>
            </a:endParaRPr>
          </a:p>
          <a:p>
            <a:pPr marL="0" indent="0" algn="just">
              <a:buNone/>
            </a:pPr>
            <a:endParaRPr lang="ar-IQ" dirty="0"/>
          </a:p>
        </p:txBody>
      </p:sp>
    </p:spTree>
    <p:extLst>
      <p:ext uri="{BB962C8B-B14F-4D97-AF65-F5344CB8AC3E}">
        <p14:creationId xmlns:p14="http://schemas.microsoft.com/office/powerpoint/2010/main" val="158350537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582</Words>
  <Application>Microsoft Office PowerPoint</Application>
  <PresentationFormat>عرض على الشاشة (3:4)‏</PresentationFormat>
  <Paragraphs>38</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نسق Office</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DR.Wael 2010</dc:creator>
  <cp:lastModifiedBy>DR.Wael 2010</cp:lastModifiedBy>
  <cp:revision>5</cp:revision>
  <dcterms:created xsi:type="dcterms:W3CDTF">2019-09-14T14:27:49Z</dcterms:created>
  <dcterms:modified xsi:type="dcterms:W3CDTF">2019-09-14T15:09:08Z</dcterms:modified>
</cp:coreProperties>
</file>